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si" charset="1" panose="000005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  <p:embeddedFont>
      <p:font typeface="Open Sans Light" charset="1" panose="020B03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Ultra-Bold" charset="1" panose="00000000000000000000"/>
      <p:regular r:id="rId23"/>
    </p:embeddedFont>
    <p:embeddedFont>
      <p:font typeface="Open Sans Ultra-Bold Italics" charset="1" panose="00000000000000000000"/>
      <p:regular r:id="rId24"/>
    </p:embeddedFont>
    <p:embeddedFont>
      <p:font typeface="Abhaya Libre" charset="1" panose="02000503000000000000"/>
      <p:regular r:id="rId25"/>
    </p:embeddedFont>
    <p:embeddedFont>
      <p:font typeface="Abhaya Libre Bold" charset="1" panose="02000803000000000000"/>
      <p:regular r:id="rId26"/>
    </p:embeddedFont>
    <p:embeddedFont>
      <p:font typeface="Abhaya Libre Italics" charset="1" panose="02000503000000000000"/>
      <p:regular r:id="rId27"/>
    </p:embeddedFont>
    <p:embeddedFont>
      <p:font typeface="Abhaya Libre Bold Italics" charset="1" panose="02000803000000000000"/>
      <p:regular r:id="rId28"/>
    </p:embeddedFont>
    <p:embeddedFont>
      <p:font typeface="Abhaya Libre Medium" charset="1" panose="02000603000000000000"/>
      <p:regular r:id="rId29"/>
    </p:embeddedFont>
    <p:embeddedFont>
      <p:font typeface="Abhaya Libre Medium Italics" charset="1" panose="02000603000000000000"/>
      <p:regular r:id="rId30"/>
    </p:embeddedFont>
    <p:embeddedFont>
      <p:font typeface="Abhaya Libre Semi-Bold" charset="1" panose="02000703000000000000"/>
      <p:regular r:id="rId31"/>
    </p:embeddedFont>
    <p:embeddedFont>
      <p:font typeface="Abhaya Libre Semi-Bold Italics" charset="1" panose="02000703000000000000"/>
      <p:regular r:id="rId32"/>
    </p:embeddedFont>
    <p:embeddedFont>
      <p:font typeface="Abhaya Libre Ultra-Bold" charset="1" panose="02000803000000000000"/>
      <p:regular r:id="rId33"/>
    </p:embeddedFont>
    <p:embeddedFont>
      <p:font typeface="Abhaya Libre Ultra-Bold Italics" charset="1" panose="02000803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Relationship Id="rId8" Target="../media/image28.jpeg" Type="http://schemas.openxmlformats.org/officeDocument/2006/relationships/image"/><Relationship Id="rId9" Target="../media/image29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Relationship Id="rId6" Target="../media/image29.jpeg" Type="http://schemas.openxmlformats.org/officeDocument/2006/relationships/image"/><Relationship Id="rId7" Target="../media/image32.jpeg" Type="http://schemas.openxmlformats.org/officeDocument/2006/relationships/image"/><Relationship Id="rId8" Target="../media/image33.jpe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98901" y="7559770"/>
            <a:ext cx="2665256" cy="2659936"/>
          </a:xfrm>
          <a:custGeom>
            <a:avLst/>
            <a:gdLst/>
            <a:ahLst/>
            <a:cxnLst/>
            <a:rect r="r" b="b" t="t" l="l"/>
            <a:pathLst>
              <a:path h="2659936" w="2665256">
                <a:moveTo>
                  <a:pt x="0" y="0"/>
                </a:moveTo>
                <a:lnTo>
                  <a:pt x="2665256" y="0"/>
                </a:lnTo>
                <a:lnTo>
                  <a:pt x="2665256" y="2659936"/>
                </a:lnTo>
                <a:lnTo>
                  <a:pt x="0" y="2659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75058" y="2769084"/>
            <a:ext cx="17512942" cy="198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8"/>
              </a:lnSpc>
            </a:pPr>
            <a:r>
              <a:rPr lang="en-US" sz="7885">
                <a:solidFill>
                  <a:srgbClr val="000000"/>
                </a:solidFill>
                <a:latin typeface="Alatsi"/>
              </a:rPr>
              <a:t>Image to Image transformation using GANs[Pix2Pix]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3158" y="8823063"/>
            <a:ext cx="359485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Shree Harsha K 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(AM23S008)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88335" y="8823063"/>
            <a:ext cx="413456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Vamsi Krishna Badri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(CS23Z078)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02546" y="5067300"/>
            <a:ext cx="8257965" cy="67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3917">
                <a:solidFill>
                  <a:srgbClr val="000000"/>
                </a:solidFill>
                <a:latin typeface="Canva Sans Bold"/>
              </a:rPr>
              <a:t>Guided by : Prof .Dr. Sukendu Das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31071" y="111150"/>
            <a:ext cx="4293302" cy="493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3"/>
              </a:lnSpc>
            </a:pPr>
            <a:r>
              <a:rPr lang="en-US" sz="2888">
                <a:solidFill>
                  <a:srgbClr val="000000"/>
                </a:solidFill>
                <a:latin typeface="Canva Sans"/>
              </a:rPr>
              <a:t>CS 6350 Term Projec</a:t>
            </a:r>
            <a:r>
              <a:rPr lang="en-US" sz="2888">
                <a:solidFill>
                  <a:srgbClr val="000000"/>
                </a:solidFill>
                <a:latin typeface="Canva Sans"/>
              </a:rPr>
              <a:t>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105234" y="0"/>
            <a:ext cx="2660962" cy="1272811"/>
            <a:chOff x="0" y="0"/>
            <a:chExt cx="1275837" cy="6102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5837" cy="610268"/>
            </a:xfrm>
            <a:custGeom>
              <a:avLst/>
              <a:gdLst/>
              <a:ahLst/>
              <a:cxnLst/>
              <a:rect r="r" b="b" t="t" l="l"/>
              <a:pathLst>
                <a:path h="610268" w="1275837">
                  <a:moveTo>
                    <a:pt x="425509" y="591199"/>
                  </a:moveTo>
                  <a:cubicBezTo>
                    <a:pt x="490918" y="602713"/>
                    <a:pt x="565279" y="610268"/>
                    <a:pt x="638262" y="610268"/>
                  </a:cubicBezTo>
                  <a:cubicBezTo>
                    <a:pt x="711247" y="610268"/>
                    <a:pt x="781477" y="603791"/>
                    <a:pt x="846197" y="592277"/>
                  </a:cubicBezTo>
                  <a:cubicBezTo>
                    <a:pt x="847576" y="591918"/>
                    <a:pt x="848952" y="591918"/>
                    <a:pt x="850328" y="591558"/>
                  </a:cubicBezTo>
                  <a:cubicBezTo>
                    <a:pt x="1093378" y="545503"/>
                    <a:pt x="1272395" y="423889"/>
                    <a:pt x="1275837" y="286265"/>
                  </a:cubicBezTo>
                  <a:lnTo>
                    <a:pt x="1275837" y="0"/>
                  </a:lnTo>
                  <a:lnTo>
                    <a:pt x="0" y="0"/>
                  </a:lnTo>
                  <a:lnTo>
                    <a:pt x="0" y="286052"/>
                  </a:lnTo>
                  <a:cubicBezTo>
                    <a:pt x="3443" y="424608"/>
                    <a:pt x="179705" y="546223"/>
                    <a:pt x="425509" y="591199"/>
                  </a:cubicBezTo>
                  <a:close/>
                </a:path>
              </a:pathLst>
            </a:custGeom>
            <a:solidFill>
              <a:srgbClr val="9FC3D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75837" cy="530893"/>
            </a:xfrm>
            <a:prstGeom prst="rect">
              <a:avLst/>
            </a:prstGeom>
          </p:spPr>
          <p:txBody>
            <a:bodyPr anchor="ctr" rtlCol="false" tIns="48821" lIns="48821" bIns="48821" rIns="4882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4226944" y="329364"/>
            <a:ext cx="4293302" cy="48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3"/>
              </a:lnSpc>
            </a:pPr>
            <a:r>
              <a:rPr lang="en-US" sz="2888">
                <a:solidFill>
                  <a:srgbClr val="000000"/>
                </a:solidFill>
                <a:latin typeface="Canva Sans Bold"/>
              </a:rPr>
              <a:t>Team ID :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71230" y="3550627"/>
            <a:ext cx="6658137" cy="2246611"/>
          </a:xfrm>
          <a:custGeom>
            <a:avLst/>
            <a:gdLst/>
            <a:ahLst/>
            <a:cxnLst/>
            <a:rect r="r" b="b" t="t" l="l"/>
            <a:pathLst>
              <a:path h="2246611" w="6658137">
                <a:moveTo>
                  <a:pt x="0" y="0"/>
                </a:moveTo>
                <a:lnTo>
                  <a:pt x="6658137" y="0"/>
                </a:lnTo>
                <a:lnTo>
                  <a:pt x="6658137" y="2246611"/>
                </a:lnTo>
                <a:lnTo>
                  <a:pt x="0" y="2246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7459" y="6682762"/>
            <a:ext cx="6657999" cy="2255457"/>
          </a:xfrm>
          <a:custGeom>
            <a:avLst/>
            <a:gdLst/>
            <a:ahLst/>
            <a:cxnLst/>
            <a:rect r="r" b="b" t="t" l="l"/>
            <a:pathLst>
              <a:path h="2255457" w="6657999">
                <a:moveTo>
                  <a:pt x="0" y="0"/>
                </a:moveTo>
                <a:lnTo>
                  <a:pt x="6658000" y="0"/>
                </a:lnTo>
                <a:lnTo>
                  <a:pt x="6658000" y="2255456"/>
                </a:lnTo>
                <a:lnTo>
                  <a:pt x="0" y="2255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3798" y="3597384"/>
            <a:ext cx="6441660" cy="2183182"/>
          </a:xfrm>
          <a:custGeom>
            <a:avLst/>
            <a:gdLst/>
            <a:ahLst/>
            <a:cxnLst/>
            <a:rect r="r" b="b" t="t" l="l"/>
            <a:pathLst>
              <a:path h="2183182" w="6441660">
                <a:moveTo>
                  <a:pt x="0" y="0"/>
                </a:moveTo>
                <a:lnTo>
                  <a:pt x="6441661" y="0"/>
                </a:lnTo>
                <a:lnTo>
                  <a:pt x="6441661" y="2183182"/>
                </a:lnTo>
                <a:lnTo>
                  <a:pt x="0" y="2183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22" t="0" r="-149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35940" y="6741578"/>
            <a:ext cx="6761532" cy="2196640"/>
          </a:xfrm>
          <a:custGeom>
            <a:avLst/>
            <a:gdLst/>
            <a:ahLst/>
            <a:cxnLst/>
            <a:rect r="r" b="b" t="t" l="l"/>
            <a:pathLst>
              <a:path h="2196640" w="6761532">
                <a:moveTo>
                  <a:pt x="0" y="0"/>
                </a:moveTo>
                <a:lnTo>
                  <a:pt x="6761532" y="0"/>
                </a:lnTo>
                <a:lnTo>
                  <a:pt x="6761532" y="2196640"/>
                </a:lnTo>
                <a:lnTo>
                  <a:pt x="0" y="2196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42524" y="68351"/>
            <a:ext cx="10464172" cy="95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3"/>
              </a:lnSpc>
            </a:pPr>
            <a:r>
              <a:rPr lang="en-US" sz="5623">
                <a:solidFill>
                  <a:srgbClr val="000000"/>
                </a:solidFill>
                <a:latin typeface="Alatsi"/>
              </a:rPr>
              <a:t>QUANTITATIVE 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3798" y="5818666"/>
            <a:ext cx="6225322" cy="50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5"/>
              </a:lnSpc>
            </a:pPr>
            <a:r>
              <a:rPr lang="en-US" sz="2932">
                <a:solidFill>
                  <a:srgbClr val="000000"/>
                </a:solidFill>
                <a:latin typeface="Canva Sans"/>
              </a:rPr>
              <a:t>SSIM:0.85411215, PSNR:19.880325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1616075"/>
            <a:ext cx="16640461" cy="142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5"/>
              </a:lnSpc>
            </a:pPr>
            <a:r>
              <a:rPr lang="en-US" sz="2718">
                <a:solidFill>
                  <a:srgbClr val="000000"/>
                </a:solidFill>
                <a:latin typeface="Canva Sans"/>
              </a:rPr>
              <a:t>We use classical distance metrics, namely PSNR and SSIM scores: the former measures signal distortion w.r.t. the reference, the latter measures structural similarity which is known to be a strong cue for perceived quality.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27881" y="5818666"/>
            <a:ext cx="5977652" cy="50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5"/>
              </a:lnSpc>
            </a:pPr>
            <a:r>
              <a:rPr lang="en-US" sz="2932">
                <a:solidFill>
                  <a:srgbClr val="000000"/>
                </a:solidFill>
                <a:latin typeface="Canva Sans"/>
              </a:rPr>
              <a:t>SSIM:0.9487559, PSNR:17.235355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9529" y="8979630"/>
            <a:ext cx="5961531" cy="50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5"/>
              </a:lnSpc>
            </a:pPr>
            <a:r>
              <a:rPr lang="en-US" sz="2932">
                <a:solidFill>
                  <a:srgbClr val="000000"/>
                </a:solidFill>
                <a:latin typeface="Canva Sans"/>
              </a:rPr>
              <a:t>SSIM:0.9395153, PSNR:17.168617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47673" y="9020692"/>
            <a:ext cx="6281694" cy="50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5"/>
              </a:lnSpc>
            </a:pPr>
            <a:r>
              <a:rPr lang="en-US" sz="2932">
                <a:solidFill>
                  <a:srgbClr val="000000"/>
                </a:solidFill>
                <a:latin typeface="Canva Sans"/>
              </a:rPr>
              <a:t>SSIM:0.85199744, PSNR:19.780933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10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693" y="1673225"/>
            <a:ext cx="6138482" cy="2062729"/>
          </a:xfrm>
          <a:custGeom>
            <a:avLst/>
            <a:gdLst/>
            <a:ahLst/>
            <a:cxnLst/>
            <a:rect r="r" b="b" t="t" l="l"/>
            <a:pathLst>
              <a:path h="2062729" w="6138482">
                <a:moveTo>
                  <a:pt x="0" y="0"/>
                </a:moveTo>
                <a:lnTo>
                  <a:pt x="6138482" y="0"/>
                </a:lnTo>
                <a:lnTo>
                  <a:pt x="6138482" y="2062729"/>
                </a:lnTo>
                <a:lnTo>
                  <a:pt x="0" y="206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93" y="4572000"/>
            <a:ext cx="6138482" cy="2071038"/>
          </a:xfrm>
          <a:custGeom>
            <a:avLst/>
            <a:gdLst/>
            <a:ahLst/>
            <a:cxnLst/>
            <a:rect r="r" b="b" t="t" l="l"/>
            <a:pathLst>
              <a:path h="2071038" w="6138482">
                <a:moveTo>
                  <a:pt x="0" y="0"/>
                </a:moveTo>
                <a:lnTo>
                  <a:pt x="6138482" y="0"/>
                </a:lnTo>
                <a:lnTo>
                  <a:pt x="6138482" y="2071038"/>
                </a:lnTo>
                <a:lnTo>
                  <a:pt x="0" y="2071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09583" y="4572000"/>
            <a:ext cx="6650101" cy="2090925"/>
          </a:xfrm>
          <a:custGeom>
            <a:avLst/>
            <a:gdLst/>
            <a:ahLst/>
            <a:cxnLst/>
            <a:rect r="r" b="b" t="t" l="l"/>
            <a:pathLst>
              <a:path h="2090925" w="6650101">
                <a:moveTo>
                  <a:pt x="0" y="0"/>
                </a:moveTo>
                <a:lnTo>
                  <a:pt x="6650101" y="0"/>
                </a:lnTo>
                <a:lnTo>
                  <a:pt x="6650101" y="2090925"/>
                </a:lnTo>
                <a:lnTo>
                  <a:pt x="0" y="2090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97" r="0" b="-359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752" y="7457492"/>
            <a:ext cx="6326365" cy="2102359"/>
          </a:xfrm>
          <a:custGeom>
            <a:avLst/>
            <a:gdLst/>
            <a:ahLst/>
            <a:cxnLst/>
            <a:rect r="r" b="b" t="t" l="l"/>
            <a:pathLst>
              <a:path h="2102359" w="6326365">
                <a:moveTo>
                  <a:pt x="0" y="0"/>
                </a:moveTo>
                <a:lnTo>
                  <a:pt x="6326365" y="0"/>
                </a:lnTo>
                <a:lnTo>
                  <a:pt x="6326365" y="2102359"/>
                </a:lnTo>
                <a:lnTo>
                  <a:pt x="0" y="21023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09583" y="7282050"/>
            <a:ext cx="6679211" cy="2280872"/>
          </a:xfrm>
          <a:custGeom>
            <a:avLst/>
            <a:gdLst/>
            <a:ahLst/>
            <a:cxnLst/>
            <a:rect r="r" b="b" t="t" l="l"/>
            <a:pathLst>
              <a:path h="2280872" w="6679211">
                <a:moveTo>
                  <a:pt x="0" y="0"/>
                </a:moveTo>
                <a:lnTo>
                  <a:pt x="6679211" y="0"/>
                </a:lnTo>
                <a:lnTo>
                  <a:pt x="6679211" y="2280873"/>
                </a:lnTo>
                <a:lnTo>
                  <a:pt x="0" y="22808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42524" y="68351"/>
            <a:ext cx="10464172" cy="95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3"/>
              </a:lnSpc>
            </a:pPr>
            <a:r>
              <a:rPr lang="en-US" sz="5623">
                <a:solidFill>
                  <a:srgbClr val="000000"/>
                </a:solidFill>
                <a:latin typeface="Alatsi"/>
              </a:rPr>
              <a:t>QUANTITATIVE EVALUATION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3900" y="3688329"/>
            <a:ext cx="5310069" cy="43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6"/>
              </a:lnSpc>
            </a:pPr>
            <a:r>
              <a:rPr lang="en-US" sz="2561">
                <a:solidFill>
                  <a:srgbClr val="000000"/>
                </a:solidFill>
                <a:latin typeface="Canva Sans"/>
              </a:rPr>
              <a:t>SSIM:0.8059537, PSNR:17.709656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89514" y="3690744"/>
            <a:ext cx="5759106" cy="44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  <a:r>
              <a:rPr lang="en-US" sz="2594">
                <a:solidFill>
                  <a:srgbClr val="000000"/>
                </a:solidFill>
                <a:latin typeface="Canva Sans"/>
              </a:rPr>
              <a:t>SSIM: 0.90895295, PSNR: 24.369741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4693" y="6585888"/>
            <a:ext cx="5711959" cy="45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Canva Sans"/>
              </a:rPr>
              <a:t>SSIM:0.84850055, PSNR:23.684502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02936" y="6585888"/>
            <a:ext cx="5417001" cy="45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Canva Sans"/>
              </a:rPr>
              <a:t>SSIM:0.8330156, PSNR:25.415565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4705" y="9505773"/>
            <a:ext cx="5438626" cy="45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Canva Sans"/>
              </a:rPr>
              <a:t>SSIM:0.8586055, PSNR:21.674502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51403" y="9515298"/>
            <a:ext cx="5435327" cy="45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3"/>
              </a:lnSpc>
            </a:pPr>
            <a:r>
              <a:rPr lang="en-US" sz="2616">
                <a:solidFill>
                  <a:srgbClr val="000000"/>
                </a:solidFill>
                <a:latin typeface="Canva Sans"/>
              </a:rPr>
              <a:t>SSIM:0.95646165, PSNR:22.68452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352135" y="1321141"/>
            <a:ext cx="6707549" cy="2179102"/>
          </a:xfrm>
          <a:custGeom>
            <a:avLst/>
            <a:gdLst/>
            <a:ahLst/>
            <a:cxnLst/>
            <a:rect r="r" b="b" t="t" l="l"/>
            <a:pathLst>
              <a:path h="2179102" w="6707549">
                <a:moveTo>
                  <a:pt x="0" y="0"/>
                </a:moveTo>
                <a:lnTo>
                  <a:pt x="6707549" y="0"/>
                </a:lnTo>
                <a:lnTo>
                  <a:pt x="6707549" y="2179103"/>
                </a:lnTo>
                <a:lnTo>
                  <a:pt x="0" y="21791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3" y="931545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324975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4576" y="2075504"/>
            <a:ext cx="6070663" cy="1972195"/>
          </a:xfrm>
          <a:custGeom>
            <a:avLst/>
            <a:gdLst/>
            <a:ahLst/>
            <a:cxnLst/>
            <a:rect r="r" b="b" t="t" l="l"/>
            <a:pathLst>
              <a:path h="1972195" w="6070663">
                <a:moveTo>
                  <a:pt x="0" y="0"/>
                </a:moveTo>
                <a:lnTo>
                  <a:pt x="6070663" y="0"/>
                </a:lnTo>
                <a:lnTo>
                  <a:pt x="6070663" y="1972196"/>
                </a:lnTo>
                <a:lnTo>
                  <a:pt x="0" y="1972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4576" y="4666178"/>
            <a:ext cx="6160707" cy="2001448"/>
          </a:xfrm>
          <a:custGeom>
            <a:avLst/>
            <a:gdLst/>
            <a:ahLst/>
            <a:cxnLst/>
            <a:rect r="r" b="b" t="t" l="l"/>
            <a:pathLst>
              <a:path h="2001448" w="6160707">
                <a:moveTo>
                  <a:pt x="0" y="0"/>
                </a:moveTo>
                <a:lnTo>
                  <a:pt x="6160707" y="0"/>
                </a:lnTo>
                <a:lnTo>
                  <a:pt x="6160707" y="2001448"/>
                </a:lnTo>
                <a:lnTo>
                  <a:pt x="0" y="2001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24576" y="6927403"/>
            <a:ext cx="6160707" cy="2001448"/>
          </a:xfrm>
          <a:custGeom>
            <a:avLst/>
            <a:gdLst/>
            <a:ahLst/>
            <a:cxnLst/>
            <a:rect r="r" b="b" t="t" l="l"/>
            <a:pathLst>
              <a:path h="2001448" w="6160707">
                <a:moveTo>
                  <a:pt x="0" y="0"/>
                </a:moveTo>
                <a:lnTo>
                  <a:pt x="6160707" y="0"/>
                </a:lnTo>
                <a:lnTo>
                  <a:pt x="6160707" y="2001448"/>
                </a:lnTo>
                <a:lnTo>
                  <a:pt x="0" y="2001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99147" y="2075504"/>
            <a:ext cx="5845777" cy="1899136"/>
          </a:xfrm>
          <a:custGeom>
            <a:avLst/>
            <a:gdLst/>
            <a:ahLst/>
            <a:cxnLst/>
            <a:rect r="r" b="b" t="t" l="l"/>
            <a:pathLst>
              <a:path h="1899136" w="5845777">
                <a:moveTo>
                  <a:pt x="0" y="0"/>
                </a:moveTo>
                <a:lnTo>
                  <a:pt x="5845777" y="0"/>
                </a:lnTo>
                <a:lnTo>
                  <a:pt x="5845777" y="1899136"/>
                </a:lnTo>
                <a:lnTo>
                  <a:pt x="0" y="189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20160" y="4575564"/>
            <a:ext cx="5924764" cy="1924797"/>
          </a:xfrm>
          <a:custGeom>
            <a:avLst/>
            <a:gdLst/>
            <a:ahLst/>
            <a:cxnLst/>
            <a:rect r="r" b="b" t="t" l="l"/>
            <a:pathLst>
              <a:path h="1924797" w="5924764">
                <a:moveTo>
                  <a:pt x="0" y="0"/>
                </a:moveTo>
                <a:lnTo>
                  <a:pt x="5924764" y="0"/>
                </a:lnTo>
                <a:lnTo>
                  <a:pt x="5924764" y="1924796"/>
                </a:lnTo>
                <a:lnTo>
                  <a:pt x="0" y="1924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320160" y="7004054"/>
            <a:ext cx="5924764" cy="1924797"/>
          </a:xfrm>
          <a:custGeom>
            <a:avLst/>
            <a:gdLst/>
            <a:ahLst/>
            <a:cxnLst/>
            <a:rect r="r" b="b" t="t" l="l"/>
            <a:pathLst>
              <a:path h="1924797" w="5924764">
                <a:moveTo>
                  <a:pt x="0" y="0"/>
                </a:moveTo>
                <a:lnTo>
                  <a:pt x="5924764" y="0"/>
                </a:lnTo>
                <a:lnTo>
                  <a:pt x="5924764" y="1924797"/>
                </a:lnTo>
                <a:lnTo>
                  <a:pt x="0" y="1924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40676" y="3661263"/>
            <a:ext cx="4562510" cy="1482237"/>
          </a:xfrm>
          <a:custGeom>
            <a:avLst/>
            <a:gdLst/>
            <a:ahLst/>
            <a:cxnLst/>
            <a:rect r="r" b="b" t="t" l="l"/>
            <a:pathLst>
              <a:path h="1482237" w="4562510">
                <a:moveTo>
                  <a:pt x="0" y="0"/>
                </a:moveTo>
                <a:lnTo>
                  <a:pt x="4562511" y="0"/>
                </a:lnTo>
                <a:lnTo>
                  <a:pt x="4562511" y="1482237"/>
                </a:lnTo>
                <a:lnTo>
                  <a:pt x="0" y="14822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540676" y="5914415"/>
            <a:ext cx="4636957" cy="1506423"/>
          </a:xfrm>
          <a:custGeom>
            <a:avLst/>
            <a:gdLst/>
            <a:ahLst/>
            <a:cxnLst/>
            <a:rect r="r" b="b" t="t" l="l"/>
            <a:pathLst>
              <a:path h="1506423" w="4636957">
                <a:moveTo>
                  <a:pt x="0" y="0"/>
                </a:moveTo>
                <a:lnTo>
                  <a:pt x="4636958" y="0"/>
                </a:lnTo>
                <a:lnTo>
                  <a:pt x="4636958" y="1506423"/>
                </a:lnTo>
                <a:lnTo>
                  <a:pt x="0" y="15064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170309" y="141605"/>
            <a:ext cx="437614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Extra outputs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2032" y="2489150"/>
            <a:ext cx="7733446" cy="5800084"/>
          </a:xfrm>
          <a:custGeom>
            <a:avLst/>
            <a:gdLst/>
            <a:ahLst/>
            <a:cxnLst/>
            <a:rect r="r" b="b" t="t" l="l"/>
            <a:pathLst>
              <a:path h="5800084" w="7733446">
                <a:moveTo>
                  <a:pt x="0" y="0"/>
                </a:moveTo>
                <a:lnTo>
                  <a:pt x="7733446" y="0"/>
                </a:lnTo>
                <a:lnTo>
                  <a:pt x="7733446" y="5800085"/>
                </a:lnTo>
                <a:lnTo>
                  <a:pt x="0" y="5800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97370" y="2489150"/>
            <a:ext cx="7733446" cy="5800084"/>
          </a:xfrm>
          <a:custGeom>
            <a:avLst/>
            <a:gdLst/>
            <a:ahLst/>
            <a:cxnLst/>
            <a:rect r="r" b="b" t="t" l="l"/>
            <a:pathLst>
              <a:path h="5800084" w="7733446">
                <a:moveTo>
                  <a:pt x="0" y="0"/>
                </a:moveTo>
                <a:lnTo>
                  <a:pt x="7733446" y="0"/>
                </a:lnTo>
                <a:lnTo>
                  <a:pt x="7733446" y="5800085"/>
                </a:lnTo>
                <a:lnTo>
                  <a:pt x="0" y="5800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79044" y="222250"/>
            <a:ext cx="1092991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INFERENCE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49102" y="8222560"/>
            <a:ext cx="22494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Blackberry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66650" y="8222560"/>
            <a:ext cx="9948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sony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4556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79044" y="866775"/>
            <a:ext cx="1092991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9512" y="2915030"/>
            <a:ext cx="17451156" cy="5160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0837" indent="-285419" lvl="1">
              <a:lnSpc>
                <a:spcPts val="3701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Abhaya Libre Bold"/>
              </a:rPr>
              <a:t> The implemented pix2pix algorithm is effective in addressing the domain gap between DSLR and USB-cam images.</a:t>
            </a:r>
          </a:p>
          <a:p>
            <a:pPr>
              <a:lnSpc>
                <a:spcPts val="3701"/>
              </a:lnSpc>
            </a:pPr>
          </a:p>
          <a:p>
            <a:pPr marL="570837" indent="-285419" lvl="1">
              <a:lnSpc>
                <a:spcPts val="3701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Abhaya Libre Bold"/>
              </a:rPr>
              <a:t>The model successfully translates low-quality images to high-quality counterparts with minimal added blur.</a:t>
            </a:r>
          </a:p>
          <a:p>
            <a:pPr>
              <a:lnSpc>
                <a:spcPts val="3701"/>
              </a:lnSpc>
            </a:pPr>
          </a:p>
          <a:p>
            <a:pPr marL="570837" indent="-285419" lvl="1">
              <a:lnSpc>
                <a:spcPts val="3701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Abhaya Libre Bold"/>
              </a:rPr>
              <a:t>The model was trained on 100 x 100 image patches.</a:t>
            </a:r>
          </a:p>
          <a:p>
            <a:pPr>
              <a:lnSpc>
                <a:spcPts val="3701"/>
              </a:lnSpc>
            </a:pPr>
          </a:p>
          <a:p>
            <a:pPr marL="570837" indent="-285419" lvl="1">
              <a:lnSpc>
                <a:spcPts val="3701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Abhaya Libre Bold"/>
              </a:rPr>
              <a:t>Future work: Refining the model to reduce introduced blur and accommodate larger image sizes.</a:t>
            </a:r>
          </a:p>
          <a:p>
            <a:pPr>
              <a:lnSpc>
                <a:spcPts val="3701"/>
              </a:lnSpc>
            </a:pPr>
          </a:p>
          <a:p>
            <a:pPr marL="570837" indent="-285419" lvl="1">
              <a:lnSpc>
                <a:spcPts val="3701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Abhaya Libre Bold"/>
              </a:rPr>
              <a:t>Exploring strategies to accommodate larger image sizes.</a:t>
            </a:r>
          </a:p>
          <a:p>
            <a:pPr>
              <a:lnSpc>
                <a:spcPts val="3701"/>
              </a:lnSpc>
            </a:pPr>
          </a:p>
          <a:p>
            <a:pPr marL="570837" indent="-285419" lvl="1">
              <a:lnSpc>
                <a:spcPts val="3701"/>
              </a:lnSpc>
              <a:buFont typeface="Arial"/>
              <a:buChar char="•"/>
            </a:pPr>
            <a:r>
              <a:rPr lang="en-US" sz="2643">
                <a:solidFill>
                  <a:srgbClr val="000000"/>
                </a:solidFill>
                <a:latin typeface="Abhaya Libre Bold"/>
              </a:rPr>
              <a:t>Evaluating the model on diverse datasets and real-world scenarios to test its generalization capabilities.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3009325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4977" y="3748035"/>
            <a:ext cx="11627497" cy="2514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73"/>
              </a:lnSpc>
            </a:pPr>
            <a:r>
              <a:rPr lang="en-US" sz="14695">
                <a:solidFill>
                  <a:srgbClr val="000000"/>
                </a:solidFill>
                <a:latin typeface="Alatsi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3" id="13"/>
          <p:cNvSpPr/>
          <p:nvPr/>
        </p:nvSpPr>
        <p:spPr>
          <a:xfrm flipH="false" flipV="false" rot="0">
            <a:off x="12412831" y="802621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413653" y="-57369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844089"/>
            <a:ext cx="18288000" cy="6919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Alatsi Bold"/>
              </a:rPr>
              <a:t>1. Issue: Models trained on high-quality DSLR images may underperform on low-quality USB-cam images.</a:t>
            </a:r>
          </a:p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Alatsi Bold"/>
              </a:rPr>
              <a:t>   - The difference in image quality between DSLR and USB-cam can affect model performance.</a:t>
            </a:r>
          </a:p>
          <a:p>
            <a:pPr>
              <a:lnSpc>
                <a:spcPts val="3961"/>
              </a:lnSpc>
            </a:pPr>
          </a:p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Alatsi Bold"/>
              </a:rPr>
              <a:t>2. Solution: Image-to-image translation model for domain adaptation.</a:t>
            </a:r>
          </a:p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Alatsi Bold"/>
              </a:rPr>
              <a:t>   - Train a VAE or GAN-based model to transform the quality of input images.</a:t>
            </a:r>
          </a:p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Alatsi Bold"/>
              </a:rPr>
              <a:t>   - This model can adapt low-quality USB-cam images to high-quality DSLR images.</a:t>
            </a:r>
          </a:p>
          <a:p>
            <a:pPr>
              <a:lnSpc>
                <a:spcPts val="3961"/>
              </a:lnSpc>
            </a:pPr>
          </a:p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Alatsi Bold"/>
              </a:rPr>
              <a:t>3. Goal: Train an image-to-image translation model for low-quality to high-quality image transformation.</a:t>
            </a:r>
          </a:p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Alatsi Bold"/>
              </a:rPr>
              <a:t>   - The model should translate USB-cam low-quality images to high-quality DSLR images.</a:t>
            </a:r>
          </a:p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Alatsi Bold"/>
              </a:rPr>
              <a:t>   - The transformed images should have the same dimensions (height and width) as the original DSLR images.</a:t>
            </a:r>
          </a:p>
          <a:p>
            <a:pPr>
              <a:lnSpc>
                <a:spcPts val="3961"/>
              </a:lnSpc>
            </a:pPr>
          </a:p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Alatsi Bold"/>
              </a:rPr>
              <a:t>4. Benefits of image-to-image translation:</a:t>
            </a:r>
          </a:p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Alatsi Bold"/>
              </a:rPr>
              <a:t>   - Improve model performance on low-quality image inputs.</a:t>
            </a:r>
          </a:p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Alatsi Bold"/>
              </a:rPr>
              <a:t>   - Enable better analysis and understanding of USB-cam captured images.</a:t>
            </a:r>
          </a:p>
        </p:txBody>
      </p:sp>
      <p:sp>
        <p:nvSpPr>
          <p:cNvPr name="AutoShape 3" id="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764167" y="620819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906453" y="95033"/>
            <a:ext cx="8475094" cy="93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1"/>
              </a:lnSpc>
            </a:pPr>
            <a:r>
              <a:rPr lang="en-US" sz="5465">
                <a:solidFill>
                  <a:srgbClr val="000000"/>
                </a:solidFill>
                <a:latin typeface="Alatsi Bold"/>
              </a:rPr>
              <a:t>PROBLEM STATEMENT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82861" y="593323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3482681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2686716"/>
            <a:ext cx="11532607" cy="586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1468" indent="-305734" lvl="1">
              <a:lnSpc>
                <a:spcPts val="4304"/>
              </a:lnSpc>
              <a:buFont typeface="Arial"/>
              <a:buChar char="•"/>
            </a:pPr>
            <a:r>
              <a:rPr lang="en-US" sz="2832">
                <a:solidFill>
                  <a:srgbClr val="000000"/>
                </a:solidFill>
                <a:latin typeface="Alatsi Bold"/>
              </a:rPr>
              <a:t>GANs are a type of deep learning model that can generate new data based on patterns learned from a training dataset.</a:t>
            </a:r>
          </a:p>
          <a:p>
            <a:pPr>
              <a:lnSpc>
                <a:spcPts val="4304"/>
              </a:lnSpc>
            </a:pPr>
          </a:p>
          <a:p>
            <a:pPr>
              <a:lnSpc>
                <a:spcPts val="4304"/>
              </a:lnSpc>
            </a:pPr>
          </a:p>
          <a:p>
            <a:pPr marL="611468" indent="-305734" lvl="1">
              <a:lnSpc>
                <a:spcPts val="4333"/>
              </a:lnSpc>
              <a:buFont typeface="Arial"/>
              <a:buChar char="•"/>
            </a:pPr>
            <a:r>
              <a:rPr lang="en-US" sz="2832">
                <a:solidFill>
                  <a:srgbClr val="000000"/>
                </a:solidFill>
                <a:latin typeface="Alatsi Bold"/>
              </a:rPr>
              <a:t>GANs consist of two competing networks - a generator network and a </a:t>
            </a:r>
          </a:p>
          <a:p>
            <a:pPr>
              <a:lnSpc>
                <a:spcPts val="4333"/>
              </a:lnSpc>
            </a:pPr>
            <a:r>
              <a:rPr lang="en-US" sz="2832">
                <a:solidFill>
                  <a:srgbClr val="000000"/>
                </a:solidFill>
                <a:latin typeface="Alatsi Bold"/>
              </a:rPr>
              <a:t>      </a:t>
            </a:r>
            <a:r>
              <a:rPr lang="en-US" sz="2832">
                <a:solidFill>
                  <a:srgbClr val="000000"/>
                </a:solidFill>
                <a:latin typeface="Alatsi Bold"/>
              </a:rPr>
              <a:t>discriminator network - that play a game to generate realistic data.</a:t>
            </a:r>
          </a:p>
          <a:p>
            <a:pPr>
              <a:lnSpc>
                <a:spcPts val="4163"/>
              </a:lnSpc>
            </a:pPr>
          </a:p>
          <a:p>
            <a:pPr>
              <a:lnSpc>
                <a:spcPts val="4163"/>
              </a:lnSpc>
            </a:pPr>
          </a:p>
          <a:p>
            <a:pPr marL="611468" indent="-305734" lvl="1">
              <a:lnSpc>
                <a:spcPts val="4163"/>
              </a:lnSpc>
              <a:buFont typeface="Arial"/>
              <a:buChar char="•"/>
            </a:pPr>
            <a:r>
              <a:rPr lang="en-US" sz="2832">
                <a:solidFill>
                  <a:srgbClr val="000000"/>
                </a:solidFill>
                <a:latin typeface="Alatsi Bold"/>
              </a:rPr>
              <a:t>The generator network creates new data samples, while the discriminator network tries to distinguish between real and generated samples.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06673" y="55805"/>
            <a:ext cx="8876188" cy="97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4"/>
              </a:lnSpc>
            </a:pPr>
            <a:r>
              <a:rPr lang="en-US" sz="5724">
                <a:solidFill>
                  <a:srgbClr val="000000"/>
                </a:solidFill>
                <a:latin typeface="Alatsi Bold"/>
              </a:rPr>
              <a:t>INTRODUCTION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915282" y="1994662"/>
            <a:ext cx="6372718" cy="6688019"/>
          </a:xfrm>
          <a:custGeom>
            <a:avLst/>
            <a:gdLst/>
            <a:ahLst/>
            <a:cxnLst/>
            <a:rect r="r" b="b" t="t" l="l"/>
            <a:pathLst>
              <a:path h="6688019" w="6372718">
                <a:moveTo>
                  <a:pt x="0" y="0"/>
                </a:moveTo>
                <a:lnTo>
                  <a:pt x="6372718" y="0"/>
                </a:lnTo>
                <a:lnTo>
                  <a:pt x="6372718" y="6688019"/>
                </a:lnTo>
                <a:lnTo>
                  <a:pt x="0" y="6688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-161925"/>
            <a:ext cx="16230600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Pix2Pix GANs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764167" y="582762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628900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21761" y="1391368"/>
            <a:ext cx="5518700" cy="7504263"/>
          </a:xfrm>
          <a:custGeom>
            <a:avLst/>
            <a:gdLst/>
            <a:ahLst/>
            <a:cxnLst/>
            <a:rect r="r" b="b" t="t" l="l"/>
            <a:pathLst>
              <a:path h="7504263" w="5518700">
                <a:moveTo>
                  <a:pt x="0" y="0"/>
                </a:moveTo>
                <a:lnTo>
                  <a:pt x="5518700" y="0"/>
                </a:lnTo>
                <a:lnTo>
                  <a:pt x="5518700" y="7504264"/>
                </a:lnTo>
                <a:lnTo>
                  <a:pt x="0" y="7504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1905267"/>
            <a:ext cx="10524292" cy="591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4167" indent="-247084" lvl="1">
              <a:lnSpc>
                <a:spcPts val="3616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Alatsi"/>
              </a:rPr>
              <a:t>Pix2Pix is a type of conditional GAN that can learn to map an input image to an output image.</a:t>
            </a:r>
          </a:p>
          <a:p>
            <a:pPr algn="just">
              <a:lnSpc>
                <a:spcPts val="3616"/>
              </a:lnSpc>
            </a:pPr>
          </a:p>
          <a:p>
            <a:pPr algn="just" marL="494167" indent="-247084" lvl="1">
              <a:lnSpc>
                <a:spcPts val="3616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Alatsi"/>
              </a:rPr>
              <a:t>Unlike traditional GANs, which generate new data from noise, Pix2Pix GANs use a paired dataset of input and output images to learn the mapping function.</a:t>
            </a:r>
          </a:p>
          <a:p>
            <a:pPr algn="just">
              <a:lnSpc>
                <a:spcPts val="3616"/>
              </a:lnSpc>
            </a:pPr>
          </a:p>
          <a:p>
            <a:pPr algn="just" marL="494167" indent="-247084" lvl="1">
              <a:lnSpc>
                <a:spcPts val="3616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Alatsi"/>
              </a:rPr>
              <a:t>The architecture of Pix2Pix GANs consists of an encoder-decoder network with skip connections, which allows for both global and local information to be captured and preserved in the output image.</a:t>
            </a:r>
          </a:p>
          <a:p>
            <a:pPr algn="just">
              <a:lnSpc>
                <a:spcPts val="3616"/>
              </a:lnSpc>
            </a:pPr>
          </a:p>
          <a:p>
            <a:pPr algn="just" marL="494167" indent="-247084" lvl="1">
              <a:lnSpc>
                <a:spcPts val="3616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Alatsi"/>
              </a:rPr>
              <a:t>Pix2Pix GANs have many potential applications, such as image-to-image translation, style transfer, and data augmentation for machine learning models.</a:t>
            </a:r>
          </a:p>
          <a:p>
            <a:pPr algn="just">
              <a:lnSpc>
                <a:spcPts val="361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4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512165" y="-155385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2058" y="9048108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30888" y="626421"/>
            <a:ext cx="6059363" cy="8421687"/>
          </a:xfrm>
          <a:custGeom>
            <a:avLst/>
            <a:gdLst/>
            <a:ahLst/>
            <a:cxnLst/>
            <a:rect r="r" b="b" t="t" l="l"/>
            <a:pathLst>
              <a:path h="8421687" w="6059363">
                <a:moveTo>
                  <a:pt x="0" y="0"/>
                </a:moveTo>
                <a:lnTo>
                  <a:pt x="6059363" y="0"/>
                </a:lnTo>
                <a:lnTo>
                  <a:pt x="6059363" y="8421687"/>
                </a:lnTo>
                <a:lnTo>
                  <a:pt x="0" y="8421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90928" y="0"/>
            <a:ext cx="4117459" cy="10286897"/>
          </a:xfrm>
          <a:custGeom>
            <a:avLst/>
            <a:gdLst/>
            <a:ahLst/>
            <a:cxnLst/>
            <a:rect r="r" b="b" t="t" l="l"/>
            <a:pathLst>
              <a:path h="10286897" w="4117459">
                <a:moveTo>
                  <a:pt x="0" y="0"/>
                </a:moveTo>
                <a:lnTo>
                  <a:pt x="4117459" y="0"/>
                </a:lnTo>
                <a:lnTo>
                  <a:pt x="4117459" y="10286897"/>
                </a:lnTo>
                <a:lnTo>
                  <a:pt x="0" y="10286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42475" y="8981433"/>
            <a:ext cx="28361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Discriminator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8413" y="9495148"/>
            <a:ext cx="21277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Generator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47" y="30162"/>
            <a:ext cx="1581530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  <p:sp>
        <p:nvSpPr>
          <p:cNvPr name="AutoShape 3" id="3"/>
          <p:cNvSpPr/>
          <p:nvPr/>
        </p:nvSpPr>
        <p:spPr>
          <a:xfrm>
            <a:off x="153" y="931545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324975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" y="2770271"/>
            <a:ext cx="8309951" cy="2654328"/>
          </a:xfrm>
          <a:custGeom>
            <a:avLst/>
            <a:gdLst/>
            <a:ahLst/>
            <a:cxnLst/>
            <a:rect r="r" b="b" t="t" l="l"/>
            <a:pathLst>
              <a:path h="2654328" w="8309951">
                <a:moveTo>
                  <a:pt x="0" y="0"/>
                </a:moveTo>
                <a:lnTo>
                  <a:pt x="8309951" y="0"/>
                </a:lnTo>
                <a:lnTo>
                  <a:pt x="8309951" y="2654327"/>
                </a:lnTo>
                <a:lnTo>
                  <a:pt x="0" y="2654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3" r="0" b="-50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2676571"/>
            <a:ext cx="8583970" cy="2748027"/>
          </a:xfrm>
          <a:custGeom>
            <a:avLst/>
            <a:gdLst/>
            <a:ahLst/>
            <a:cxnLst/>
            <a:rect r="r" b="b" t="t" l="l"/>
            <a:pathLst>
              <a:path h="2748027" w="8583970">
                <a:moveTo>
                  <a:pt x="0" y="0"/>
                </a:moveTo>
                <a:lnTo>
                  <a:pt x="8583970" y="0"/>
                </a:lnTo>
                <a:lnTo>
                  <a:pt x="8583970" y="2748027"/>
                </a:lnTo>
                <a:lnTo>
                  <a:pt x="0" y="2748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66316" y="6026224"/>
            <a:ext cx="8755367" cy="2808187"/>
          </a:xfrm>
          <a:custGeom>
            <a:avLst/>
            <a:gdLst/>
            <a:ahLst/>
            <a:cxnLst/>
            <a:rect r="r" b="b" t="t" l="l"/>
            <a:pathLst>
              <a:path h="2808187" w="8755367">
                <a:moveTo>
                  <a:pt x="0" y="0"/>
                </a:moveTo>
                <a:lnTo>
                  <a:pt x="8755368" y="0"/>
                </a:lnTo>
                <a:lnTo>
                  <a:pt x="8755368" y="2808187"/>
                </a:lnTo>
                <a:lnTo>
                  <a:pt x="0" y="2808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1253005"/>
            <a:ext cx="6792621" cy="141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lang="en-US" sz="4049">
                <a:solidFill>
                  <a:srgbClr val="000000"/>
                </a:solidFill>
                <a:latin typeface="Canva Sans Bold"/>
              </a:rPr>
              <a:t>Blackberry Image samples:</a:t>
            </a:r>
          </a:p>
          <a:p>
            <a:pPr algn="ctr">
              <a:lnSpc>
                <a:spcPts val="5669"/>
              </a:lnSpc>
            </a:pPr>
            <a:r>
              <a:rPr lang="en-US" sz="4049">
                <a:solidFill>
                  <a:srgbClr val="000000"/>
                </a:solidFill>
                <a:latin typeface="Canva Sans Bold"/>
              </a:rPr>
              <a:t>Set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31668" y="6558073"/>
            <a:ext cx="279630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1000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Batch Size 10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Epochs 100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58546" y="5343370"/>
            <a:ext cx="23011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30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2734" y="5343370"/>
            <a:ext cx="22378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79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24853" y="8735060"/>
            <a:ext cx="22858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86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47" y="30162"/>
            <a:ext cx="1581530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  <p:sp>
        <p:nvSpPr>
          <p:cNvPr name="AutoShape 3" id="3"/>
          <p:cNvSpPr/>
          <p:nvPr/>
        </p:nvSpPr>
        <p:spPr>
          <a:xfrm>
            <a:off x="153" y="931545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324975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6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" y="2674536"/>
            <a:ext cx="8227355" cy="2735509"/>
          </a:xfrm>
          <a:custGeom>
            <a:avLst/>
            <a:gdLst/>
            <a:ahLst/>
            <a:cxnLst/>
            <a:rect r="r" b="b" t="t" l="l"/>
            <a:pathLst>
              <a:path h="2735509" w="8227355">
                <a:moveTo>
                  <a:pt x="0" y="0"/>
                </a:moveTo>
                <a:lnTo>
                  <a:pt x="8227355" y="0"/>
                </a:lnTo>
                <a:lnTo>
                  <a:pt x="8227355" y="2735509"/>
                </a:lnTo>
                <a:lnTo>
                  <a:pt x="0" y="2735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67793" y="2665496"/>
            <a:ext cx="8153974" cy="2616728"/>
          </a:xfrm>
          <a:custGeom>
            <a:avLst/>
            <a:gdLst/>
            <a:ahLst/>
            <a:cxnLst/>
            <a:rect r="r" b="b" t="t" l="l"/>
            <a:pathLst>
              <a:path h="2616728" w="8153974">
                <a:moveTo>
                  <a:pt x="0" y="0"/>
                </a:moveTo>
                <a:lnTo>
                  <a:pt x="8153974" y="0"/>
                </a:lnTo>
                <a:lnTo>
                  <a:pt x="8153974" y="2616728"/>
                </a:lnTo>
                <a:lnTo>
                  <a:pt x="0" y="26167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59667" y="5998768"/>
            <a:ext cx="8460216" cy="2727959"/>
          </a:xfrm>
          <a:custGeom>
            <a:avLst/>
            <a:gdLst/>
            <a:ahLst/>
            <a:cxnLst/>
            <a:rect r="r" b="b" t="t" l="l"/>
            <a:pathLst>
              <a:path h="2727959" w="8460216">
                <a:moveTo>
                  <a:pt x="0" y="0"/>
                </a:moveTo>
                <a:lnTo>
                  <a:pt x="8460216" y="0"/>
                </a:lnTo>
                <a:lnTo>
                  <a:pt x="8460216" y="2727959"/>
                </a:lnTo>
                <a:lnTo>
                  <a:pt x="0" y="2727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1253005"/>
            <a:ext cx="6792621" cy="141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lang="en-US" sz="4049">
                <a:solidFill>
                  <a:srgbClr val="000000"/>
                </a:solidFill>
                <a:latin typeface="Canva Sans Bold"/>
              </a:rPr>
              <a:t>Blackberry Image samples:</a:t>
            </a:r>
          </a:p>
          <a:p>
            <a:pPr algn="ctr">
              <a:lnSpc>
                <a:spcPts val="5669"/>
              </a:lnSpc>
            </a:pPr>
            <a:r>
              <a:rPr lang="en-US" sz="4049">
                <a:solidFill>
                  <a:srgbClr val="000000"/>
                </a:solidFill>
                <a:latin typeface="Canva Sans Bold"/>
              </a:rPr>
              <a:t>Set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31668" y="6558073"/>
            <a:ext cx="279630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1000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Batch Size 10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Epochs 100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89860" y="5343370"/>
            <a:ext cx="223849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14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89816" y="5343370"/>
            <a:ext cx="22637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45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03719" y="8735060"/>
            <a:ext cx="23281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90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47" y="30162"/>
            <a:ext cx="1581530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  <p:sp>
        <p:nvSpPr>
          <p:cNvPr name="AutoShape 3" id="3"/>
          <p:cNvSpPr/>
          <p:nvPr/>
        </p:nvSpPr>
        <p:spPr>
          <a:xfrm>
            <a:off x="153" y="931545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324975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7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60920" y="6057131"/>
            <a:ext cx="8166159" cy="2611232"/>
          </a:xfrm>
          <a:custGeom>
            <a:avLst/>
            <a:gdLst/>
            <a:ahLst/>
            <a:cxnLst/>
            <a:rect r="r" b="b" t="t" l="l"/>
            <a:pathLst>
              <a:path h="2611232" w="8166159">
                <a:moveTo>
                  <a:pt x="0" y="0"/>
                </a:moveTo>
                <a:lnTo>
                  <a:pt x="8166160" y="0"/>
                </a:lnTo>
                <a:lnTo>
                  <a:pt x="8166160" y="2611232"/>
                </a:lnTo>
                <a:lnTo>
                  <a:pt x="0" y="2611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66441" y="2602309"/>
            <a:ext cx="8358097" cy="2746131"/>
          </a:xfrm>
          <a:custGeom>
            <a:avLst/>
            <a:gdLst/>
            <a:ahLst/>
            <a:cxnLst/>
            <a:rect r="r" b="b" t="t" l="l"/>
            <a:pathLst>
              <a:path h="2746131" w="8358097">
                <a:moveTo>
                  <a:pt x="0" y="0"/>
                </a:moveTo>
                <a:lnTo>
                  <a:pt x="8358096" y="0"/>
                </a:lnTo>
                <a:lnTo>
                  <a:pt x="8358096" y="2746131"/>
                </a:lnTo>
                <a:lnTo>
                  <a:pt x="0" y="2746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" y="2727100"/>
            <a:ext cx="8103566" cy="2621339"/>
          </a:xfrm>
          <a:custGeom>
            <a:avLst/>
            <a:gdLst/>
            <a:ahLst/>
            <a:cxnLst/>
            <a:rect r="r" b="b" t="t" l="l"/>
            <a:pathLst>
              <a:path h="2621339" w="8103566">
                <a:moveTo>
                  <a:pt x="0" y="0"/>
                </a:moveTo>
                <a:lnTo>
                  <a:pt x="8103566" y="0"/>
                </a:lnTo>
                <a:lnTo>
                  <a:pt x="8103566" y="2621340"/>
                </a:lnTo>
                <a:lnTo>
                  <a:pt x="0" y="2621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1253005"/>
            <a:ext cx="6792621" cy="141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lang="en-US" sz="4049">
                <a:solidFill>
                  <a:srgbClr val="000000"/>
                </a:solidFill>
                <a:latin typeface="Canva Sans Bold"/>
              </a:rPr>
              <a:t>Sony Image samples:</a:t>
            </a:r>
          </a:p>
          <a:p>
            <a:pPr algn="ctr">
              <a:lnSpc>
                <a:spcPts val="5669"/>
              </a:lnSpc>
            </a:pPr>
            <a:r>
              <a:rPr lang="en-US" sz="4049">
                <a:solidFill>
                  <a:srgbClr val="000000"/>
                </a:solidFill>
                <a:latin typeface="Canva Sans Bold"/>
              </a:rPr>
              <a:t>Set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31668" y="6558073"/>
            <a:ext cx="279630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1000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Batch Size 10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Epochs 100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10113" y="5343370"/>
            <a:ext cx="19979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78505" y="5343370"/>
            <a:ext cx="22863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64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16637" y="8735060"/>
            <a:ext cx="230231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99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6347" y="30162"/>
            <a:ext cx="1581530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Alatsi Bold"/>
              </a:rPr>
              <a:t>OUTPUT</a:t>
            </a:r>
          </a:p>
        </p:txBody>
      </p:sp>
      <p:sp>
        <p:nvSpPr>
          <p:cNvPr name="AutoShape 3" id="3"/>
          <p:cNvSpPr/>
          <p:nvPr/>
        </p:nvSpPr>
        <p:spPr>
          <a:xfrm>
            <a:off x="153" y="9315450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1430169" y="9324975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8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4760" y="3052923"/>
            <a:ext cx="7441233" cy="2357122"/>
          </a:xfrm>
          <a:custGeom>
            <a:avLst/>
            <a:gdLst/>
            <a:ahLst/>
            <a:cxnLst/>
            <a:rect r="r" b="b" t="t" l="l"/>
            <a:pathLst>
              <a:path h="2357122" w="7441233">
                <a:moveTo>
                  <a:pt x="0" y="0"/>
                </a:moveTo>
                <a:lnTo>
                  <a:pt x="7441232" y="0"/>
                </a:lnTo>
                <a:lnTo>
                  <a:pt x="7441232" y="2357122"/>
                </a:lnTo>
                <a:lnTo>
                  <a:pt x="0" y="2357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267793" y="3010703"/>
            <a:ext cx="7442345" cy="2399342"/>
          </a:xfrm>
          <a:custGeom>
            <a:avLst/>
            <a:gdLst/>
            <a:ahLst/>
            <a:cxnLst/>
            <a:rect r="r" b="b" t="t" l="l"/>
            <a:pathLst>
              <a:path h="2399342" w="7442345">
                <a:moveTo>
                  <a:pt x="0" y="0"/>
                </a:moveTo>
                <a:lnTo>
                  <a:pt x="7442345" y="0"/>
                </a:lnTo>
                <a:lnTo>
                  <a:pt x="7442345" y="2399342"/>
                </a:lnTo>
                <a:lnTo>
                  <a:pt x="0" y="2399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111597" y="6161349"/>
            <a:ext cx="8064806" cy="2640386"/>
          </a:xfrm>
          <a:custGeom>
            <a:avLst/>
            <a:gdLst/>
            <a:ahLst/>
            <a:cxnLst/>
            <a:rect r="r" b="b" t="t" l="l"/>
            <a:pathLst>
              <a:path h="2640386" w="8064806">
                <a:moveTo>
                  <a:pt x="0" y="0"/>
                </a:moveTo>
                <a:lnTo>
                  <a:pt x="8064806" y="0"/>
                </a:lnTo>
                <a:lnTo>
                  <a:pt x="8064806" y="2640386"/>
                </a:lnTo>
                <a:lnTo>
                  <a:pt x="0" y="2640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0" y="1253005"/>
            <a:ext cx="6792621" cy="141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lang="en-US" sz="4049">
                <a:solidFill>
                  <a:srgbClr val="000000"/>
                </a:solidFill>
                <a:latin typeface="Canva Sans Bold"/>
              </a:rPr>
              <a:t>Sony Image samples:</a:t>
            </a:r>
          </a:p>
          <a:p>
            <a:pPr algn="ctr">
              <a:lnSpc>
                <a:spcPts val="5669"/>
              </a:lnSpc>
            </a:pPr>
            <a:r>
              <a:rPr lang="en-US" sz="4049">
                <a:solidFill>
                  <a:srgbClr val="000000"/>
                </a:solidFill>
                <a:latin typeface="Canva Sans Bold"/>
              </a:rPr>
              <a:t>Set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31668" y="6558073"/>
            <a:ext cx="279630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1000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Batch Size 10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Epochs 100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2004" y="5343370"/>
            <a:ext cx="2214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12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83863" y="5343370"/>
            <a:ext cx="22756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63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36818" y="8735060"/>
            <a:ext cx="226194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epoch = 92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DAF1VgkOjQY</dc:identifier>
  <dcterms:modified xsi:type="dcterms:W3CDTF">2011-08-01T06:04:30Z</dcterms:modified>
  <cp:revision>1</cp:revision>
  <dc:title>Image to Image transformation using GANs</dc:title>
</cp:coreProperties>
</file>